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464" r:id="rId55"/>
    <p:sldId id="416" r:id="rId56"/>
    <p:sldId id="400" r:id="rId57"/>
    <p:sldId id="399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Declaring and Invoking Methods" id="{8301E940-4394-4BA5-BCB0-1C993E8D6532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Methods with Parameters" id="{06814317-9113-49ED-9B36-2C3616246E58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Returning Values from Methods" id="{768F46D0-5F2A-479C-9BFC-E5D7D3ADEED6}">
          <p14:sldIdLst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Overloading Methods" id="{C97211C1-4529-4D97-9A79-2057BEAD90E7}">
          <p14:sldIdLst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Program Execution Flow" id="{AD939C48-C2F8-48A0-9B9D-88468017A465}">
          <p14:sldIdLst>
            <p14:sldId id="500"/>
            <p14:sldId id="501"/>
            <p14:sldId id="502"/>
            <p14:sldId id="503"/>
          </p14:sldIdLst>
        </p14:section>
        <p14:section name="Debugging the Code" id="{36C9270D-F21D-429A-9BAC-29E93EBE85DB}">
          <p14:sldIdLst>
            <p14:sldId id="504"/>
            <p14:sldId id="505"/>
            <p14:sldId id="506"/>
            <p14:sldId id="507"/>
            <p14:sldId id="508"/>
          </p14:sldIdLst>
        </p14:section>
        <p14:section name="Methods - Naming and Best Practices" id="{454F8948-8D4C-4E7C-B40C-15C301B32B1C}">
          <p14:sldIdLst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533" autoAdjust="0"/>
  </p:normalViewPr>
  <p:slideViewPr>
    <p:cSldViewPr>
      <p:cViewPr varScale="1">
        <p:scale>
          <a:sx n="86" d="100"/>
          <a:sy n="86" d="100"/>
        </p:scale>
        <p:origin x="49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1741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8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8908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31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74415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6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9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slide" Target="slide3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slide" Target="slide31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106842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C41F0-16FC-4251-BF43-511B8140C015}"/>
              </a:ext>
            </a:extLst>
          </p:cNvPr>
          <p:cNvGrpSpPr/>
          <p:nvPr/>
        </p:nvGrpSpPr>
        <p:grpSpPr>
          <a:xfrm>
            <a:off x="7197383" y="3489325"/>
            <a:ext cx="4285960" cy="2342296"/>
            <a:chOff x="6418337" y="3489294"/>
            <a:chExt cx="5148188" cy="2890492"/>
          </a:xfrm>
        </p:grpSpPr>
        <p:pic>
          <p:nvPicPr>
            <p:cNvPr id="16" name="Picture Placeholder 9">
              <a:extLst>
                <a:ext uri="{FF2B5EF4-FFF2-40B4-BE49-F238E27FC236}">
                  <a16:creationId xmlns:a16="http://schemas.microsoft.com/office/drawing/2014/main" id="{9F5DC408-7A7C-476A-8E82-0DB860472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7" name="Picture 2" descr="Резултат с изображение за function">
              <a:extLst>
                <a:ext uri="{FF2B5EF4-FFF2-40B4-BE49-F238E27FC236}">
                  <a16:creationId xmlns:a16="http://schemas.microsoft.com/office/drawing/2014/main" id="{74234D2D-F7DC-44AD-884A-A6FB17D5E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F873C87-EC5C-4667-968F-49F825529B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69226"/>
                  </p:ext>
                </p:extLst>
              </p:nvPr>
            </p:nvGraphicFramePr>
            <p:xfrm>
              <a:off x="693967" y="1295400"/>
              <a:ext cx="3419642" cy="1924050"/>
            </p:xfrm>
            <a:graphic>
              <a:graphicData uri="http://schemas.microsoft.com/office/powerpoint/2016/slidezoom">
                <pslz:sldZm>
                  <pslz:sldZmObj sldId="467" cId="1211587764">
                    <pslz:zmPr id="{1762E90A-0B3E-4CE5-9EBA-B4FF4FE94B3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F873C87-EC5C-4667-968F-49F825529B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967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70F3651-7DB0-4AD6-850D-2B198E129E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0523272"/>
                  </p:ext>
                </p:extLst>
              </p:nvPr>
            </p:nvGraphicFramePr>
            <p:xfrm>
              <a:off x="4461949" y="1295400"/>
              <a:ext cx="3419642" cy="1924050"/>
            </p:xfrm>
            <a:graphic>
              <a:graphicData uri="http://schemas.microsoft.com/office/powerpoint/2016/slidezoom">
                <pslz:sldZm>
                  <pslz:sldZmObj sldId="475" cId="3358769995">
                    <pslz:zmPr id="{0DE51EA4-A24B-455D-A38F-903E3A70867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70F3651-7DB0-4AD6-850D-2B198E129E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1949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E97EF70-5977-43D6-842E-8D51FEF936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9834501"/>
                  </p:ext>
                </p:extLst>
              </p:nvPr>
            </p:nvGraphicFramePr>
            <p:xfrm>
              <a:off x="8230780" y="1295400"/>
              <a:ext cx="3419642" cy="1924050"/>
            </p:xfrm>
            <a:graphic>
              <a:graphicData uri="http://schemas.microsoft.com/office/powerpoint/2016/slidezoom">
                <pslz:sldZm>
                  <pslz:sldZmObj sldId="486" cId="3401972240">
                    <pslz:zmPr id="{2A2A3C29-4D1F-4724-9E5D-C509F6F96D0F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E97EF70-5977-43D6-842E-8D51FEF93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0780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22361C0-1567-45ED-8A19-A25B3315F4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2842547"/>
                  </p:ext>
                </p:extLst>
              </p:nvPr>
            </p:nvGraphicFramePr>
            <p:xfrm>
              <a:off x="667547" y="3910201"/>
              <a:ext cx="3419642" cy="1924050"/>
            </p:xfrm>
            <a:graphic>
              <a:graphicData uri="http://schemas.microsoft.com/office/powerpoint/2016/slidezoom">
                <pslz:sldZm>
                  <pslz:sldZmObj sldId="494" cId="46633891">
                    <pslz:zmPr id="{BC13D67E-CF63-4A79-A6D5-11AD0BD8557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22361C0-1567-45ED-8A19-A25B3315F4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547" y="3910201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66D85CA-50B7-4804-B9F7-57EC1EE93E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230089"/>
                  </p:ext>
                </p:extLst>
              </p:nvPr>
            </p:nvGraphicFramePr>
            <p:xfrm>
              <a:off x="4461949" y="3910201"/>
              <a:ext cx="3419642" cy="1924050"/>
            </p:xfrm>
            <a:graphic>
              <a:graphicData uri="http://schemas.microsoft.com/office/powerpoint/2016/slidezoom">
                <pslz:sldZm>
                  <pslz:sldZmObj sldId="500" cId="2149801787">
                    <pslz:zmPr id="{37E8A8EC-55E0-4514-B39B-3D3A5AA196B6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66D85CA-50B7-4804-B9F7-57EC1EE93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61949" y="3910201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8494E5D-7EB3-496D-93A2-3255C95C29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97895"/>
                  </p:ext>
                </p:extLst>
              </p:nvPr>
            </p:nvGraphicFramePr>
            <p:xfrm>
              <a:off x="8230780" y="3906502"/>
              <a:ext cx="3419642" cy="1924050"/>
            </p:xfrm>
            <a:graphic>
              <a:graphicData uri="http://schemas.microsoft.com/office/powerpoint/2016/slidezoom">
                <pslz:sldZm>
                  <pslz:sldZmObj sldId="509" cId="4247587546">
                    <pslz:zmPr id="{13745992-5294-4891-AE4B-97DCB20B6068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8494E5D-7EB3-496D-93A2-3255C95C29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30780" y="3906502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int</a:t>
            </a:r>
            <a:r>
              <a:rPr lang="en-US" sz="2800" dirty="0"/>
              <a:t> age = </a:t>
            </a:r>
            <a:r>
              <a:rPr lang="en-US" sz="2800" dirty="0" err="1"/>
              <a:t>int.Parse</a:t>
            </a:r>
            <a:r>
              <a:rPr lang="en-US" sz="2800" dirty="0"/>
              <a:t>(</a:t>
            </a:r>
            <a:r>
              <a:rPr lang="en-US" sz="2800" dirty="0" err="1"/>
              <a:t>Console.ReadLine</a:t>
            </a:r>
            <a:r>
              <a:rPr lang="en-US" sz="28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60412" y="3733800"/>
            <a:ext cx="105300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Fahrenheit: 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fahrenheit = double.Parse(Console.ReadLine());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(fahrenheit);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Celsius: {0:F2}", celsius);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809490"/>
            <a:ext cx="105300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(degrees - 32) * 5 / 9;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celsius;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836612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4660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9044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162838" y="394982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046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 dirty="0"/>
              <a:t>,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/>
              <a:t>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return width * height / 2;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54824"/>
            <a:ext cx="10515600" cy="214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width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height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(width, height));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171796"/>
            <a:ext cx="1043940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static </a:t>
            </a:r>
            <a:r>
              <a:rPr lang="en-US" sz="2600"/>
              <a:t>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RaiseToPower</a:t>
            </a:r>
            <a:r>
              <a:rPr lang="en-US" sz="2600"/>
              <a:t>(double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/>
              <a:t>, int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/>
              <a:t>)</a:t>
            </a:r>
            <a:endParaRPr lang="en-US" sz="2600" dirty="0"/>
          </a:p>
          <a:p>
            <a:r>
              <a:rPr lang="en-US" sz="2600"/>
              <a:t>{</a:t>
            </a:r>
            <a:endParaRPr lang="en-US" sz="2600" dirty="0"/>
          </a:p>
          <a:p>
            <a:r>
              <a:rPr lang="en-US" sz="2600"/>
              <a:t>  double result = 1;</a:t>
            </a:r>
            <a:endParaRPr lang="en-US" sz="2600" dirty="0"/>
          </a:p>
          <a:p>
            <a:r>
              <a:rPr lang="en-US" sz="2600"/>
              <a:t>  for (int i = 0; i &lt; power; i++)</a:t>
            </a:r>
            <a:endParaRPr lang="en-US" sz="2600" dirty="0"/>
          </a:p>
          <a:p>
            <a:r>
              <a:rPr lang="en-US" sz="2600"/>
              <a:t>    result *= number;</a:t>
            </a:r>
            <a:endParaRPr lang="en-US" sz="2600" dirty="0"/>
          </a:p>
          <a:p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/>
              <a:t> result;</a:t>
            </a:r>
            <a:endParaRPr lang="en-US" sz="2600" dirty="0"/>
          </a:p>
          <a:p>
            <a:r>
              <a:rPr lang="en-US" sz="2600"/>
              <a:t>}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75812" y="2217704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80612" y="2979419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776369" y="3715020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887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4894400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1143000"/>
            <a:ext cx="9427322" cy="3508326"/>
            <a:chOff x="845969" y="1312330"/>
            <a:chExt cx="9427322" cy="3508326"/>
          </a:xfrm>
        </p:grpSpPr>
        <p:grpSp>
          <p:nvGrpSpPr>
            <p:cNvPr id="6" name="Group 5"/>
            <p:cNvGrpSpPr/>
            <p:nvPr/>
          </p:nvGrpSpPr>
          <p:grpSpPr>
            <a:xfrm>
              <a:off x="6741435" y="1432931"/>
              <a:ext cx="3531856" cy="3268018"/>
              <a:chOff x="6741435" y="1432931"/>
              <a:chExt cx="3531856" cy="3268018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74351" y="1432931"/>
                <a:ext cx="3268018" cy="32680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435" y="1439726"/>
                <a:ext cx="3531856" cy="3250412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69" y="1312330"/>
              <a:ext cx="5689628" cy="3508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Debugger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81" y="1719262"/>
            <a:ext cx="6534150" cy="402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Naming 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69691" y="1362364"/>
              <a:ext cx="19528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810000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3464" y="3810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7" y="2786589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/>
              <a:t>A 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</a:t>
            </a:r>
            <a:br>
              <a:rPr lang="en-US" dirty="0"/>
            </a:br>
            <a:r>
              <a:rPr lang="en-US" dirty="0"/>
              <a:t>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340706"/>
            <a:ext cx="10426799" cy="2288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001000" y="5125886"/>
            <a:ext cx="2895600" cy="1098126"/>
          </a:xfrm>
          <a:prstGeom prst="wedgeRoundRectCallout">
            <a:avLst>
              <a:gd name="adj1" fmla="val -88954"/>
              <a:gd name="adj2" fmla="val -88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999412" y="5125889"/>
            <a:ext cx="2895600" cy="1098120"/>
          </a:xfrm>
          <a:prstGeom prst="wedgeRoundRectCallout">
            <a:avLst>
              <a:gd name="adj1" fmla="val -183988"/>
              <a:gd name="adj2" fmla="val 4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loops' and if statements' bodies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50011" y="311261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694171" y="271682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7011742" y="232573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the "Price Change Alert"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https://judge.softuni.bg/Contests/Practice/Index/304#10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 descr="Резултат с изображение за repair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97" y="3134046"/>
            <a:ext cx="1643271" cy="1641750"/>
          </a:xfrm>
          <a:prstGeom prst="roundRect">
            <a:avLst>
              <a:gd name="adj" fmla="val 439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od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2299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fontScale="925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helps spotting an error more easily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56" y="2401313"/>
            <a:ext cx="2457330" cy="1570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21455" y="2905338"/>
            <a:ext cx="2344957" cy="25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362</TotalTime>
  <Words>3300</Words>
  <Application>Microsoft Office PowerPoint</Application>
  <PresentationFormat>Custom</PresentationFormat>
  <Paragraphs>664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Methods, Debugging and Troubleshooting Code</vt:lpstr>
      <vt:lpstr>Table of Contents</vt:lpstr>
      <vt:lpstr>Have a Question?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</vt:lpstr>
      <vt:lpstr>Naming Methods</vt:lpstr>
      <vt:lpstr>Naming Method Parameters</vt:lpstr>
      <vt:lpstr>Methods – Best Practices</vt:lpstr>
      <vt:lpstr>Code Structure and Code Formatting</vt:lpstr>
      <vt:lpstr>Problem: Refactor the "Price Change Alert"</vt:lpstr>
      <vt:lpstr>Debugging and Program Flow</vt:lpstr>
      <vt:lpstr>Summary</vt:lpstr>
      <vt:lpstr>Programming Fundamentals – Methods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117</cp:revision>
  <dcterms:created xsi:type="dcterms:W3CDTF">2014-01-02T17:00:34Z</dcterms:created>
  <dcterms:modified xsi:type="dcterms:W3CDTF">2017-10-02T09:16:30Z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